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2" r:id="rId6"/>
    <p:sldId id="263" r:id="rId7"/>
    <p:sldId id="274" r:id="rId8"/>
    <p:sldId id="276" r:id="rId9"/>
    <p:sldId id="275" r:id="rId10"/>
    <p:sldId id="272" r:id="rId11"/>
    <p:sldId id="273"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5DFEFE09-193C-482A-9A65-A90F2BD21B73}" type="datetimeFigureOut">
              <a:rPr lang="en-US" smtClean="0"/>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4FB2E80E-0034-4501-B661-FBB3EBFFAAF7}" type="slidenum">
              <a:rPr lang="en-IN" smtClean="0"/>
              <a:t>‹#›</a:t>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5DFEFE09-193C-482A-9A65-A90F2BD21B73}" type="datetimeFigureOut">
              <a:rPr lang="en-US" smtClean="0"/>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4FB2E80E-0034-4501-B661-FBB3EBFFAAF7}" type="slidenum">
              <a:rPr lang="en-IN" smtClean="0"/>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5DFEFE09-193C-482A-9A65-A90F2BD21B73}" type="datetimeFigureOut">
              <a:rPr lang="en-US" smtClean="0"/>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4FB2E80E-0034-4501-B661-FBB3EBFFAAF7}" type="slidenum">
              <a:rPr lang="en-IN" smtClean="0"/>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5DFEFE09-193C-482A-9A65-A90F2BD21B73}" type="datetimeFigureOut">
              <a:rPr lang="en-US" smtClean="0"/>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4FB2E80E-0034-4501-B661-FBB3EBFFAAF7}" type="slidenum">
              <a:rPr lang="en-IN" smtClean="0"/>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DFEFE09-193C-482A-9A65-A90F2BD21B73}" type="datetimeFigureOut">
              <a:rPr lang="en-US" smtClean="0"/>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4FB2E80E-0034-4501-B661-FBB3EBFFAAF7}" type="slidenum">
              <a:rPr lang="en-IN" smtClean="0"/>
              <a:t>‹#›</a:t>
            </a:fld>
            <a:endParaRPr lang="en-I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5DFEFE09-193C-482A-9A65-A90F2BD21B73}" type="datetimeFigureOut">
              <a:rPr lang="en-US" smtClean="0"/>
              <a:t>12/20/2016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4FB2E80E-0034-4501-B661-FBB3EBFFAAF7}" type="slidenum">
              <a:rPr lang="en-IN" smtClean="0"/>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5DFEFE09-193C-482A-9A65-A90F2BD21B73}" type="datetimeFigureOut">
              <a:rPr lang="en-US" smtClean="0"/>
              <a:t>12/20/2016</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4FB2E80E-0034-4501-B661-FBB3EBFFAAF7}" type="slidenum">
              <a:rPr lang="en-IN" smtClean="0"/>
              <a:t>‹#›</a:t>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5DFEFE09-193C-482A-9A65-A90F2BD21B73}" type="datetimeFigureOut">
              <a:rPr lang="en-US" smtClean="0"/>
              <a:t>12/20/2016</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4FB2E80E-0034-4501-B661-FBB3EBFFAAF7}" type="slidenum">
              <a:rPr lang="en-IN" smtClean="0"/>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FEFE09-193C-482A-9A65-A90F2BD21B73}" type="datetimeFigureOut">
              <a:rPr lang="en-US" smtClean="0"/>
              <a:t>12/20/2016</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4FB2E80E-0034-4501-B661-FBB3EBFFAAF7}" type="slidenum">
              <a:rPr lang="en-IN" smtClean="0"/>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FEFE09-193C-482A-9A65-A90F2BD21B73}" type="datetimeFigureOut">
              <a:rPr lang="en-US" smtClean="0"/>
              <a:t>12/20/2016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4FB2E80E-0034-4501-B661-FBB3EBFFAAF7}" type="slidenum">
              <a:rPr lang="en-IN" smtClean="0"/>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FEFE09-193C-482A-9A65-A90F2BD21B73}" type="datetimeFigureOut">
              <a:rPr lang="en-US" smtClean="0"/>
              <a:t>12/20/2016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4FB2E80E-0034-4501-B661-FBB3EBFFAAF7}" type="slidenum">
              <a:rPr lang="en-IN" smtClean="0"/>
              <a:t>‹#›</a:t>
            </a:fld>
            <a:endParaRPr lang="en-I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FEFE09-193C-482A-9A65-A90F2BD21B73}" type="datetimeFigureOut">
              <a:rPr lang="en-US" smtClean="0"/>
              <a:t>12/20/2016</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B2E80E-0034-4501-B661-FBB3EBFFAAF7}" type="slidenum">
              <a:rPr lang="en-IN" smtClean="0"/>
              <a:t>‹#›</a:t>
            </a:fld>
            <a:endParaRPr lang="en-I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IN"/>
          </a:p>
        </p:txBody>
      </p:sp>
      <p:sp>
        <p:nvSpPr>
          <p:cNvPr id="3" name="Subtitle 2"/>
          <p:cNvSpPr>
            <a:spLocks noGrp="1"/>
          </p:cNvSpPr>
          <p:nvPr>
            <p:ph type="subTitle" idx="1"/>
          </p:nvPr>
        </p:nvSpPr>
        <p:spPr/>
        <p:txBody>
          <a:bodyPr/>
          <a:lstStyle/>
          <a:p>
            <a:endParaRPr lang="en-IN"/>
          </a:p>
        </p:txBody>
      </p:sp>
      <p:pic>
        <p:nvPicPr>
          <p:cNvPr id="1026" name="Picture 2"/>
          <p:cNvPicPr>
            <a:picLocks noChangeAspect="1" noChangeArrowheads="1"/>
          </p:cNvPicPr>
          <p:nvPr/>
        </p:nvPicPr>
        <p:blipFill>
          <a:blip r:embed="rId2" cstate="print"/>
          <a:srcRect/>
          <a:stretch>
            <a:fillRect/>
          </a:stretch>
        </p:blipFill>
        <p:spPr bwMode="auto">
          <a:xfrm>
            <a:off x="0" y="1"/>
            <a:ext cx="9144000" cy="7143775"/>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9" name="Subtitle 3"/>
          <p:cNvSpPr txBox="1">
            <a:spLocks/>
          </p:cNvSpPr>
          <p:nvPr/>
        </p:nvSpPr>
        <p:spPr>
          <a:xfrm>
            <a:off x="642910" y="2500306"/>
            <a:ext cx="7620000" cy="2362200"/>
          </a:xfrm>
          <a:prstGeom prst="rect">
            <a:avLst/>
          </a:prstGeom>
        </p:spPr>
        <p:txBody>
          <a:bodyPr vert="horz" lIns="91440" tIns="45720" rIns="91440" bIns="45720" rtlCol="0">
            <a:noAutofit/>
          </a:bodyPr>
          <a:lstStyle/>
          <a:p>
            <a:pPr>
              <a:spcBef>
                <a:spcPct val="20000"/>
              </a:spcBef>
            </a:pPr>
            <a:r>
              <a:rPr lang="en-IN" sz="3600" b="1" dirty="0" smtClean="0">
                <a:solidFill>
                  <a:schemeClr val="accent6">
                    <a:lumMod val="75000"/>
                  </a:schemeClr>
                </a:solidFill>
                <a:latin typeface="Georgia" pitchFamily="18" charset="0"/>
                <a:ea typeface="Verdana" pitchFamily="34" charset="0"/>
                <a:cs typeface="Verdana" pitchFamily="34" charset="0"/>
              </a:rPr>
              <a:t>By putting these UI strategies </a:t>
            </a:r>
            <a:r>
              <a:rPr lang="en-IN" sz="2800" b="1" dirty="0" smtClean="0">
                <a:solidFill>
                  <a:schemeClr val="accent5">
                    <a:lumMod val="75000"/>
                  </a:schemeClr>
                </a:solidFill>
                <a:ea typeface="Verdana" pitchFamily="34" charset="0"/>
                <a:cs typeface="Verdana" pitchFamily="34" charset="0"/>
              </a:rPr>
              <a:t>into place and getting real feedback, you can keep your users coming back after the first seven days.</a:t>
            </a:r>
            <a:endParaRPr lang="en-IN" sz="2800" b="1" dirty="0" smtClean="0">
              <a:solidFill>
                <a:schemeClr val="accent5">
                  <a:lumMod val="75000"/>
                </a:schemeClr>
              </a:solidFill>
              <a:ea typeface="Verdana" pitchFamily="34" charset="0"/>
              <a:cs typeface="Verdana" pitchFamily="34" charset="0"/>
            </a:endParaRPr>
          </a:p>
          <a:p>
            <a:pPr>
              <a:spcBef>
                <a:spcPct val="20000"/>
              </a:spcBef>
            </a:pPr>
            <a:endParaRPr lang="en-IN" sz="2800" b="1" dirty="0" smtClean="0">
              <a:solidFill>
                <a:schemeClr val="accent5">
                  <a:lumMod val="75000"/>
                </a:schemeClr>
              </a:solidFill>
              <a:ea typeface="Verdana" pitchFamily="34" charset="0"/>
              <a:cs typeface="Verdana" pitchFamily="34" charset="0"/>
            </a:endParaRPr>
          </a:p>
          <a:p>
            <a:pPr>
              <a:spcBef>
                <a:spcPct val="20000"/>
              </a:spcBef>
            </a:pPr>
            <a:endParaRPr lang="en-IN" sz="2800" b="1" dirty="0" smtClean="0">
              <a:solidFill>
                <a:schemeClr val="accent5">
                  <a:lumMod val="75000"/>
                </a:schemeClr>
              </a:solidFill>
              <a:ea typeface="Verdana" pitchFamily="34" charset="0"/>
              <a:cs typeface="Verdana" pitchFamily="34" charset="0"/>
            </a:endParaRPr>
          </a:p>
          <a:p>
            <a:pPr>
              <a:spcBef>
                <a:spcPct val="20000"/>
              </a:spcBef>
            </a:pPr>
            <a:endParaRPr lang="en-IN" sz="2800" b="1" dirty="0" smtClean="0">
              <a:solidFill>
                <a:schemeClr val="accent5">
                  <a:lumMod val="75000"/>
                </a:schemeClr>
              </a:solidFill>
              <a:ea typeface="Verdana" pitchFamily="34" charset="0"/>
              <a:cs typeface="Verdana" pitchFamily="34" charset="0"/>
            </a:endParaRPr>
          </a:p>
          <a:p>
            <a:pPr lvl="0">
              <a:spcBef>
                <a:spcPct val="20000"/>
              </a:spcBef>
            </a:pP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7" name="Title 3"/>
          <p:cNvSpPr txBox="1">
            <a:spLocks/>
          </p:cNvSpPr>
          <p:nvPr/>
        </p:nvSpPr>
        <p:spPr>
          <a:xfrm>
            <a:off x="642910" y="2714620"/>
            <a:ext cx="7772400" cy="147002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6000" b="1" i="0" u="none" strike="noStrike" kern="1200" cap="none" spc="0" normalizeH="0" baseline="0" noProof="0" dirty="0" smtClean="0">
                <a:ln>
                  <a:noFill/>
                </a:ln>
                <a:solidFill>
                  <a:schemeClr val="accent6">
                    <a:lumMod val="75000"/>
                  </a:schemeClr>
                </a:solidFill>
                <a:effectLst/>
                <a:uLnTx/>
                <a:uFillTx/>
                <a:latin typeface="Georgia" pitchFamily="18" charset="0"/>
                <a:ea typeface="+mj-ea"/>
                <a:cs typeface="+mj-cs"/>
              </a:rPr>
              <a:t>Thank You</a:t>
            </a:r>
            <a:endParaRPr kumimoji="0" lang="en-IN" sz="6000" b="1" i="0" u="none" strike="noStrike" kern="1200" cap="none" spc="0" normalizeH="0" baseline="0" noProof="0" dirty="0">
              <a:ln>
                <a:noFill/>
              </a:ln>
              <a:solidFill>
                <a:schemeClr val="accent6">
                  <a:lumMod val="75000"/>
                </a:schemeClr>
              </a:solidFill>
              <a:effectLst/>
              <a:uLnTx/>
              <a:uFillTx/>
              <a:latin typeface="Georgia" pitchFamily="18" charset="0"/>
              <a:ea typeface="+mj-ea"/>
              <a:cs typeface="+mj-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14" name="Title 2"/>
          <p:cNvSpPr txBox="1">
            <a:spLocks/>
          </p:cNvSpPr>
          <p:nvPr/>
        </p:nvSpPr>
        <p:spPr>
          <a:xfrm>
            <a:off x="642910" y="2214554"/>
            <a:ext cx="8001056" cy="107157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400" b="1" i="0" u="none" strike="noStrike" kern="1200" cap="none" spc="0" normalizeH="0" baseline="0" noProof="0" dirty="0" smtClean="0">
                <a:ln>
                  <a:noFill/>
                </a:ln>
                <a:solidFill>
                  <a:schemeClr val="accent5">
                    <a:lumMod val="75000"/>
                  </a:schemeClr>
                </a:solidFill>
                <a:effectLst/>
                <a:uLnTx/>
                <a:uFillTx/>
                <a:latin typeface="Georgia" pitchFamily="18" charset="0"/>
                <a:ea typeface="Verdana" pitchFamily="34" charset="0"/>
                <a:cs typeface="Verdana" pitchFamily="34" charset="0"/>
              </a:rPr>
              <a:t>Video #</a:t>
            </a:r>
            <a:r>
              <a:rPr kumimoji="0" lang="en-IN" sz="4400" b="1" i="0" u="none" strike="noStrike" kern="1200" cap="none" spc="0" normalizeH="0" baseline="0" noProof="0" dirty="0" smtClean="0">
                <a:ln>
                  <a:noFill/>
                </a:ln>
                <a:solidFill>
                  <a:schemeClr val="accent5">
                    <a:lumMod val="75000"/>
                  </a:schemeClr>
                </a:solidFill>
                <a:effectLst/>
                <a:uLnTx/>
                <a:uFillTx/>
                <a:latin typeface="Georgia" pitchFamily="18" charset="0"/>
                <a:ea typeface="Verdana" pitchFamily="34" charset="0"/>
                <a:cs typeface="Verdana" pitchFamily="34" charset="0"/>
              </a:rPr>
              <a:t>15</a:t>
            </a:r>
            <a:endParaRPr kumimoji="0" lang="en-IN" sz="4400" b="1" i="0" u="none" strike="noStrike" kern="1200" cap="none" spc="0" normalizeH="0" baseline="0" noProof="0" dirty="0" smtClean="0">
              <a:ln>
                <a:noFill/>
              </a:ln>
              <a:solidFill>
                <a:schemeClr val="accent5">
                  <a:lumMod val="75000"/>
                </a:schemeClr>
              </a:solidFill>
              <a:effectLst/>
              <a:uLnTx/>
              <a:uFillTx/>
              <a:latin typeface="Georgia" pitchFamily="18" charset="0"/>
              <a:ea typeface="Verdana" pitchFamily="34" charset="0"/>
              <a:cs typeface="Verdana" pitchFamily="34" charset="0"/>
            </a:endParaRPr>
          </a:p>
        </p:txBody>
      </p:sp>
      <p:sp>
        <p:nvSpPr>
          <p:cNvPr id="15" name="Subtitle 3"/>
          <p:cNvSpPr txBox="1">
            <a:spLocks/>
          </p:cNvSpPr>
          <p:nvPr/>
        </p:nvSpPr>
        <p:spPr>
          <a:xfrm>
            <a:off x="1571604" y="3500438"/>
            <a:ext cx="6400800" cy="1109658"/>
          </a:xfrm>
          <a:prstGeom prst="rect">
            <a:avLst/>
          </a:prstGeom>
        </p:spPr>
        <p:txBody>
          <a:bodyPr vert="horz" lIns="91440" tIns="45720" rIns="91440" bIns="45720" rtlCol="0">
            <a:normAutofit fontScale="92500"/>
          </a:bodyPr>
          <a:lstStyle/>
          <a:p>
            <a:pPr lvl="0" algn="ctr">
              <a:spcBef>
                <a:spcPct val="0"/>
              </a:spcBef>
            </a:pPr>
            <a:r>
              <a:rPr lang="en-IN" sz="3600" b="1" dirty="0" smtClean="0">
                <a:solidFill>
                  <a:schemeClr val="accent6">
                    <a:lumMod val="75000"/>
                  </a:schemeClr>
                </a:solidFill>
                <a:ea typeface="Verdana" pitchFamily="34" charset="0"/>
                <a:cs typeface="Verdana" pitchFamily="34" charset="0"/>
              </a:rPr>
              <a:t>Powerful Mobile Design Strategies to build Customer Love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7" name="Content Placeholder 4"/>
          <p:cNvSpPr txBox="1">
            <a:spLocks/>
          </p:cNvSpPr>
          <p:nvPr/>
        </p:nvSpPr>
        <p:spPr>
          <a:xfrm>
            <a:off x="857224" y="2071678"/>
            <a:ext cx="7786742" cy="3929090"/>
          </a:xfrm>
          <a:prstGeom prst="rect">
            <a:avLst/>
          </a:prstGeom>
        </p:spPr>
        <p:txBody>
          <a:bodyPr vert="horz" lIns="91440" tIns="45720" rIns="91440" bIns="45720" rtlCol="0">
            <a:normAutofit fontScale="47500" lnSpcReduction="20000"/>
          </a:bodyPr>
          <a:lstStyle/>
          <a:p>
            <a:pPr>
              <a:lnSpc>
                <a:spcPct val="150000"/>
              </a:lnSpc>
            </a:pPr>
            <a:r>
              <a:rPr lang="en-IN" sz="7600" b="1" dirty="0" smtClean="0">
                <a:solidFill>
                  <a:schemeClr val="accent6">
                    <a:lumMod val="75000"/>
                  </a:schemeClr>
                </a:solidFill>
                <a:latin typeface="Georgia" pitchFamily="18" charset="0"/>
              </a:rPr>
              <a:t>The vast majority of mobile users </a:t>
            </a:r>
            <a:r>
              <a:rPr lang="en-IN" sz="4900" b="1" dirty="0" smtClean="0">
                <a:solidFill>
                  <a:schemeClr val="accent5">
                    <a:lumMod val="75000"/>
                  </a:schemeClr>
                </a:solidFill>
              </a:rPr>
              <a:t>form their first opinion not on how an app works, but how appealing it looks on mobile. So here are six mobile UI strategies that you can use to attract, engage and retain your mobile users beyond the first seven days </a:t>
            </a:r>
            <a:r>
              <a:rPr lang="en-IN" sz="4900" b="1" dirty="0" smtClean="0">
                <a:solidFill>
                  <a:schemeClr val="accent5">
                    <a:lumMod val="75000"/>
                  </a:schemeClr>
                </a:solidFill>
              </a:rPr>
              <a:t/>
            </a:r>
            <a:br>
              <a:rPr lang="en-IN" sz="4900" b="1" dirty="0" smtClean="0">
                <a:solidFill>
                  <a:schemeClr val="accent5">
                    <a:lumMod val="75000"/>
                  </a:schemeClr>
                </a:solidFill>
              </a:rPr>
            </a:br>
            <a:endParaRPr lang="en-IN" sz="4900" b="1" dirty="0">
              <a:solidFill>
                <a:schemeClr val="accent5">
                  <a:lumMod val="75000"/>
                </a:schemeClr>
              </a:solidFill>
              <a:ea typeface="Arial Unicode MS" pitchFamily="34" charset="-128"/>
              <a:cs typeface="Arial Unicode MS" pitchFamily="34"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142900"/>
            <a:ext cx="9143999" cy="7000900"/>
          </a:xfrm>
          <a:prstGeom prst="rect">
            <a:avLst/>
          </a:prstGeom>
          <a:noFill/>
          <a:ln w="9525">
            <a:noFill/>
            <a:miter lim="800000"/>
            <a:headEnd/>
            <a:tailEnd/>
          </a:ln>
          <a:effectLst/>
        </p:spPr>
      </p:pic>
      <p:sp>
        <p:nvSpPr>
          <p:cNvPr id="8" name="Title 2"/>
          <p:cNvSpPr txBox="1">
            <a:spLocks/>
          </p:cNvSpPr>
          <p:nvPr/>
        </p:nvSpPr>
        <p:spPr>
          <a:xfrm>
            <a:off x="1000100" y="1785926"/>
            <a:ext cx="7286676" cy="993775"/>
          </a:xfrm>
          <a:prstGeom prst="rect">
            <a:avLst/>
          </a:prstGeom>
        </p:spPr>
        <p:txBody>
          <a:bodyPr vert="horz" lIns="91440" tIns="45720" rIns="91440" bIns="45720" rtlCol="0" anchor="ctr">
            <a:normAutofit lnSpcReduction="10000"/>
          </a:bodyPr>
          <a:lstStyle/>
          <a:p>
            <a:pPr marL="0" lvl="1"/>
            <a:r>
              <a:rPr lang="en-IN" sz="3000" b="1" dirty="0">
                <a:solidFill>
                  <a:schemeClr val="accent6">
                    <a:lumMod val="75000"/>
                  </a:schemeClr>
                </a:solidFill>
                <a:latin typeface="Georgia" pitchFamily="18" charset="0"/>
              </a:rPr>
              <a:t>1</a:t>
            </a:r>
            <a:r>
              <a:rPr lang="en-IN" sz="3000" b="1" dirty="0" smtClean="0">
                <a:solidFill>
                  <a:schemeClr val="accent6">
                    <a:lumMod val="75000"/>
                  </a:schemeClr>
                </a:solidFill>
                <a:latin typeface="Georgia" pitchFamily="18" charset="0"/>
              </a:rPr>
              <a:t>. Make Your Mobile ‘Preferred Actions’ Clear and Obvious</a:t>
            </a:r>
            <a:endParaRPr lang="en-IN" sz="3000" b="1" dirty="0" smtClean="0">
              <a:solidFill>
                <a:schemeClr val="accent6">
                  <a:lumMod val="75000"/>
                </a:schemeClr>
              </a:solidFill>
              <a:latin typeface="Georgia" pitchFamily="18" charset="0"/>
            </a:endParaRPr>
          </a:p>
        </p:txBody>
      </p:sp>
      <p:sp>
        <p:nvSpPr>
          <p:cNvPr id="9" name="Subtitle 3"/>
          <p:cNvSpPr txBox="1">
            <a:spLocks/>
          </p:cNvSpPr>
          <p:nvPr/>
        </p:nvSpPr>
        <p:spPr>
          <a:xfrm>
            <a:off x="1000100" y="3000372"/>
            <a:ext cx="7358114" cy="2362200"/>
          </a:xfrm>
          <a:prstGeom prst="rect">
            <a:avLst/>
          </a:prstGeom>
        </p:spPr>
        <p:txBody>
          <a:bodyPr vert="horz" lIns="91440" tIns="45720" rIns="91440" bIns="45720" rtlCol="0">
            <a:noAutofit/>
          </a:bodyPr>
          <a:lstStyle/>
          <a:p>
            <a:pPr>
              <a:spcBef>
                <a:spcPct val="20000"/>
              </a:spcBef>
            </a:pPr>
            <a:r>
              <a:rPr lang="en-IN" sz="2500" b="1" dirty="0" smtClean="0">
                <a:solidFill>
                  <a:schemeClr val="accent5">
                    <a:lumMod val="75000"/>
                  </a:schemeClr>
                </a:solidFill>
                <a:ea typeface="Verdana" pitchFamily="34" charset="0"/>
                <a:cs typeface="Verdana" pitchFamily="34" charset="0"/>
              </a:rPr>
              <a:t>When you open Facebook for the first time, you’re asked to fill in your profile details and add your friends. When you open Twitter, you’re invited to follow people you know or have an interest in.</a:t>
            </a:r>
          </a:p>
          <a:p>
            <a:pPr>
              <a:spcBef>
                <a:spcPct val="20000"/>
              </a:spcBef>
            </a:pPr>
            <a:r>
              <a:rPr lang="en-IN" sz="2500" b="1" dirty="0" smtClean="0">
                <a:solidFill>
                  <a:schemeClr val="accent5">
                    <a:lumMod val="75000"/>
                  </a:schemeClr>
                </a:solidFill>
                <a:ea typeface="Verdana" pitchFamily="34" charset="0"/>
                <a:cs typeface="Verdana" pitchFamily="34" charset="0"/>
              </a:rPr>
              <a:t>Is your app’s preferred action obvious?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1" y="0"/>
            <a:ext cx="9143999" cy="7000900"/>
          </a:xfrm>
          <a:prstGeom prst="rect">
            <a:avLst/>
          </a:prstGeom>
          <a:noFill/>
          <a:ln w="9525">
            <a:noFill/>
            <a:miter lim="800000"/>
            <a:headEnd/>
            <a:tailEnd/>
          </a:ln>
          <a:effectLst/>
        </p:spPr>
      </p:pic>
      <p:sp>
        <p:nvSpPr>
          <p:cNvPr id="8" name="Title 2"/>
          <p:cNvSpPr txBox="1">
            <a:spLocks/>
          </p:cNvSpPr>
          <p:nvPr/>
        </p:nvSpPr>
        <p:spPr>
          <a:xfrm>
            <a:off x="928662" y="2066932"/>
            <a:ext cx="7272334" cy="993775"/>
          </a:xfrm>
          <a:prstGeom prst="rect">
            <a:avLst/>
          </a:prstGeom>
        </p:spPr>
        <p:txBody>
          <a:bodyPr vert="horz" lIns="91440" tIns="45720" rIns="91440" bIns="45720" rtlCol="0" anchor="ctr">
            <a:normAutofit fontScale="85000" lnSpcReduction="10000"/>
          </a:bodyPr>
          <a:lstStyle/>
          <a:p>
            <a:pPr marL="0" lvl="1"/>
            <a:r>
              <a:rPr lang="en-IN" sz="3600" b="1" dirty="0">
                <a:solidFill>
                  <a:schemeClr val="accent6">
                    <a:lumMod val="75000"/>
                  </a:schemeClr>
                </a:solidFill>
                <a:latin typeface="Georgia" pitchFamily="18" charset="0"/>
              </a:rPr>
              <a:t>2</a:t>
            </a:r>
            <a:r>
              <a:rPr lang="en-IN" sz="3600" b="1" dirty="0" smtClean="0">
                <a:solidFill>
                  <a:schemeClr val="accent6">
                    <a:lumMod val="75000"/>
                  </a:schemeClr>
                </a:solidFill>
                <a:latin typeface="Georgia" pitchFamily="18" charset="0"/>
              </a:rPr>
              <a:t>. Involve end users in the design process from the beginning</a:t>
            </a:r>
            <a:endParaRPr lang="en-IN" sz="3600" b="1" dirty="0" smtClean="0">
              <a:solidFill>
                <a:schemeClr val="accent6">
                  <a:lumMod val="75000"/>
                </a:schemeClr>
              </a:solidFill>
              <a:latin typeface="Georgia" pitchFamily="18" charset="0"/>
            </a:endParaRPr>
          </a:p>
        </p:txBody>
      </p:sp>
      <p:sp>
        <p:nvSpPr>
          <p:cNvPr id="9" name="Subtitle 3"/>
          <p:cNvSpPr txBox="1">
            <a:spLocks/>
          </p:cNvSpPr>
          <p:nvPr/>
        </p:nvSpPr>
        <p:spPr>
          <a:xfrm>
            <a:off x="943372" y="3357562"/>
            <a:ext cx="7486279" cy="2362200"/>
          </a:xfrm>
          <a:prstGeom prst="rect">
            <a:avLst/>
          </a:prstGeom>
        </p:spPr>
        <p:txBody>
          <a:bodyPr vert="horz" lIns="91440" tIns="45720" rIns="91440" bIns="45720" rtlCol="0">
            <a:noAutofit/>
          </a:bodyPr>
          <a:lstStyle/>
          <a:p>
            <a:pPr>
              <a:spcBef>
                <a:spcPct val="20000"/>
              </a:spcBef>
            </a:pPr>
            <a:r>
              <a:rPr lang="en-IN" sz="2700" b="1" dirty="0" smtClean="0">
                <a:solidFill>
                  <a:schemeClr val="accent5">
                    <a:lumMod val="75000"/>
                  </a:schemeClr>
                </a:solidFill>
                <a:ea typeface="Verdana" pitchFamily="34" charset="0"/>
                <a:cs typeface="Verdana" pitchFamily="34" charset="0"/>
              </a:rPr>
              <a:t>If you bring them into the design process early, you’ll find it easier to identify and revise weak points in your mobile app’s user interface before they grow into un-fixable problems.</a:t>
            </a:r>
            <a:endParaRPr lang="en-IN" sz="27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32" y="0"/>
            <a:ext cx="9143999" cy="7000900"/>
          </a:xfrm>
          <a:prstGeom prst="rect">
            <a:avLst/>
          </a:prstGeom>
          <a:noFill/>
          <a:ln w="9525">
            <a:noFill/>
            <a:miter lim="800000"/>
            <a:headEnd/>
            <a:tailEnd/>
          </a:ln>
          <a:effectLst/>
        </p:spPr>
      </p:pic>
      <p:sp>
        <p:nvSpPr>
          <p:cNvPr id="8" name="Title 2"/>
          <p:cNvSpPr txBox="1">
            <a:spLocks/>
          </p:cNvSpPr>
          <p:nvPr/>
        </p:nvSpPr>
        <p:spPr>
          <a:xfrm>
            <a:off x="657252" y="2143116"/>
            <a:ext cx="7772400" cy="993775"/>
          </a:xfrm>
          <a:prstGeom prst="rect">
            <a:avLst/>
          </a:prstGeom>
        </p:spPr>
        <p:txBody>
          <a:bodyPr vert="horz" lIns="91440" tIns="45720" rIns="91440" bIns="45720" rtlCol="0" anchor="ctr">
            <a:normAutofit lnSpcReduction="10000"/>
          </a:bodyPr>
          <a:lstStyle/>
          <a:p>
            <a:pPr marL="0" lvl="1"/>
            <a:r>
              <a:rPr lang="en-IN" sz="3000" b="1" dirty="0">
                <a:solidFill>
                  <a:schemeClr val="accent6">
                    <a:lumMod val="75000"/>
                  </a:schemeClr>
                </a:solidFill>
                <a:latin typeface="Georgia" pitchFamily="18" charset="0"/>
              </a:rPr>
              <a:t>3</a:t>
            </a:r>
            <a:r>
              <a:rPr lang="en-IN" sz="3000" b="1" dirty="0" smtClean="0">
                <a:solidFill>
                  <a:schemeClr val="accent6">
                    <a:lumMod val="75000"/>
                  </a:schemeClr>
                </a:solidFill>
                <a:latin typeface="Georgia" pitchFamily="18" charset="0"/>
              </a:rPr>
              <a:t>. Keep Your Mobile Design Minimal, but Not Overly Simplistic</a:t>
            </a:r>
            <a:endParaRPr lang="en-IN" sz="3000" b="1" dirty="0" smtClean="0">
              <a:solidFill>
                <a:schemeClr val="accent6">
                  <a:lumMod val="75000"/>
                </a:schemeClr>
              </a:solidFill>
              <a:latin typeface="Georgia" pitchFamily="18" charset="0"/>
            </a:endParaRPr>
          </a:p>
        </p:txBody>
      </p:sp>
      <p:sp>
        <p:nvSpPr>
          <p:cNvPr id="9" name="Subtitle 3"/>
          <p:cNvSpPr txBox="1">
            <a:spLocks/>
          </p:cNvSpPr>
          <p:nvPr/>
        </p:nvSpPr>
        <p:spPr>
          <a:xfrm>
            <a:off x="657252" y="3281378"/>
            <a:ext cx="678661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Instead of taking a minimalist approach to design, focus on simplicity by designing an app that anyone can understand from the moment they open it.</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32" y="0"/>
            <a:ext cx="9143999" cy="7000900"/>
          </a:xfrm>
          <a:prstGeom prst="rect">
            <a:avLst/>
          </a:prstGeom>
          <a:noFill/>
          <a:ln w="9525">
            <a:noFill/>
            <a:miter lim="800000"/>
            <a:headEnd/>
            <a:tailEnd/>
          </a:ln>
          <a:effectLst/>
        </p:spPr>
      </p:pic>
      <p:sp>
        <p:nvSpPr>
          <p:cNvPr id="8" name="Title 2"/>
          <p:cNvSpPr txBox="1">
            <a:spLocks/>
          </p:cNvSpPr>
          <p:nvPr/>
        </p:nvSpPr>
        <p:spPr>
          <a:xfrm>
            <a:off x="657252" y="2143116"/>
            <a:ext cx="7772400" cy="993775"/>
          </a:xfrm>
          <a:prstGeom prst="rect">
            <a:avLst/>
          </a:prstGeom>
        </p:spPr>
        <p:txBody>
          <a:bodyPr vert="horz" lIns="91440" tIns="45720" rIns="91440" bIns="45720" rtlCol="0" anchor="ctr">
            <a:normAutofit/>
          </a:bodyPr>
          <a:lstStyle/>
          <a:p>
            <a:pPr marL="0" lvl="1"/>
            <a:r>
              <a:rPr lang="en-IN" sz="3000" b="1" dirty="0" smtClean="0">
                <a:solidFill>
                  <a:schemeClr val="accent6">
                    <a:lumMod val="75000"/>
                  </a:schemeClr>
                </a:solidFill>
                <a:latin typeface="Georgia" pitchFamily="18" charset="0"/>
              </a:rPr>
              <a:t>4</a:t>
            </a:r>
            <a:r>
              <a:rPr lang="en-IN" sz="3000" b="1" dirty="0" smtClean="0">
                <a:solidFill>
                  <a:schemeClr val="accent6">
                    <a:lumMod val="75000"/>
                  </a:schemeClr>
                </a:solidFill>
                <a:latin typeface="Georgia" pitchFamily="18" charset="0"/>
              </a:rPr>
              <a:t>. Don’t Reinvent the Wheel</a:t>
            </a:r>
            <a:endParaRPr lang="en-IN" sz="3000" b="1" dirty="0" smtClean="0">
              <a:solidFill>
                <a:schemeClr val="accent6">
                  <a:lumMod val="75000"/>
                </a:schemeClr>
              </a:solidFill>
              <a:latin typeface="Georgia" pitchFamily="18" charset="0"/>
            </a:endParaRPr>
          </a:p>
        </p:txBody>
      </p:sp>
      <p:sp>
        <p:nvSpPr>
          <p:cNvPr id="9" name="Subtitle 3"/>
          <p:cNvSpPr txBox="1">
            <a:spLocks/>
          </p:cNvSpPr>
          <p:nvPr/>
        </p:nvSpPr>
        <p:spPr>
          <a:xfrm>
            <a:off x="657252" y="3281378"/>
            <a:ext cx="678661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Most users are comfortable with certain designs. Keep your links looking like links. Place your logo either the upper-left or in the </a:t>
            </a:r>
            <a:r>
              <a:rPr lang="en-IN" sz="2800" b="1" dirty="0" err="1" smtClean="0">
                <a:solidFill>
                  <a:schemeClr val="accent5">
                    <a:lumMod val="75000"/>
                  </a:schemeClr>
                </a:solidFill>
                <a:ea typeface="Verdana" pitchFamily="34" charset="0"/>
                <a:cs typeface="Verdana" pitchFamily="34" charset="0"/>
              </a:rPr>
              <a:t>center</a:t>
            </a:r>
            <a:r>
              <a:rPr lang="en-IN" sz="2800" b="1" dirty="0" smtClean="0">
                <a:solidFill>
                  <a:schemeClr val="accent5">
                    <a:lumMod val="75000"/>
                  </a:schemeClr>
                </a:solidFill>
                <a:ea typeface="Verdana" pitchFamily="34" charset="0"/>
                <a:cs typeface="Verdana" pitchFamily="34" charset="0"/>
              </a:rPr>
              <a:t>, with the login button in the upper-right.</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32" y="0"/>
            <a:ext cx="9143999" cy="7000900"/>
          </a:xfrm>
          <a:prstGeom prst="rect">
            <a:avLst/>
          </a:prstGeom>
          <a:noFill/>
          <a:ln w="9525">
            <a:noFill/>
            <a:miter lim="800000"/>
            <a:headEnd/>
            <a:tailEnd/>
          </a:ln>
          <a:effectLst/>
        </p:spPr>
      </p:pic>
      <p:sp>
        <p:nvSpPr>
          <p:cNvPr id="8" name="Title 2"/>
          <p:cNvSpPr txBox="1">
            <a:spLocks/>
          </p:cNvSpPr>
          <p:nvPr/>
        </p:nvSpPr>
        <p:spPr>
          <a:xfrm>
            <a:off x="657252" y="2143116"/>
            <a:ext cx="7772400" cy="993775"/>
          </a:xfrm>
          <a:prstGeom prst="rect">
            <a:avLst/>
          </a:prstGeom>
        </p:spPr>
        <p:txBody>
          <a:bodyPr vert="horz" lIns="91440" tIns="45720" rIns="91440" bIns="45720" rtlCol="0" anchor="ctr">
            <a:normAutofit lnSpcReduction="10000"/>
          </a:bodyPr>
          <a:lstStyle/>
          <a:p>
            <a:pPr marL="0" lvl="1"/>
            <a:r>
              <a:rPr lang="en-IN" sz="3000" b="1" dirty="0">
                <a:solidFill>
                  <a:schemeClr val="accent6">
                    <a:lumMod val="75000"/>
                  </a:schemeClr>
                </a:solidFill>
                <a:latin typeface="Georgia" pitchFamily="18" charset="0"/>
              </a:rPr>
              <a:t>5</a:t>
            </a:r>
            <a:r>
              <a:rPr lang="en-IN" sz="3000" b="1" dirty="0" smtClean="0">
                <a:solidFill>
                  <a:schemeClr val="accent6">
                    <a:lumMod val="75000"/>
                  </a:schemeClr>
                </a:solidFill>
                <a:latin typeface="Georgia" pitchFamily="18" charset="0"/>
              </a:rPr>
              <a:t>. Dig deeper to really get to know your users</a:t>
            </a:r>
          </a:p>
        </p:txBody>
      </p:sp>
      <p:sp>
        <p:nvSpPr>
          <p:cNvPr id="9" name="Subtitle 3"/>
          <p:cNvSpPr txBox="1">
            <a:spLocks/>
          </p:cNvSpPr>
          <p:nvPr/>
        </p:nvSpPr>
        <p:spPr>
          <a:xfrm>
            <a:off x="657252" y="3281378"/>
            <a:ext cx="678661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The more you understand your users, the easier you’ll find it to design and build a UI that puts their needs ahead of any other factor.</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32" y="0"/>
            <a:ext cx="9143999" cy="7000900"/>
          </a:xfrm>
          <a:prstGeom prst="rect">
            <a:avLst/>
          </a:prstGeom>
          <a:noFill/>
          <a:ln w="9525">
            <a:noFill/>
            <a:miter lim="800000"/>
            <a:headEnd/>
            <a:tailEnd/>
          </a:ln>
          <a:effectLst/>
        </p:spPr>
      </p:pic>
      <p:sp>
        <p:nvSpPr>
          <p:cNvPr id="8" name="Title 2"/>
          <p:cNvSpPr txBox="1">
            <a:spLocks/>
          </p:cNvSpPr>
          <p:nvPr/>
        </p:nvSpPr>
        <p:spPr>
          <a:xfrm>
            <a:off x="657252" y="2143116"/>
            <a:ext cx="7772400" cy="993775"/>
          </a:xfrm>
          <a:prstGeom prst="rect">
            <a:avLst/>
          </a:prstGeom>
        </p:spPr>
        <p:txBody>
          <a:bodyPr vert="horz" lIns="91440" tIns="45720" rIns="91440" bIns="45720" rtlCol="0" anchor="ctr">
            <a:normAutofit/>
          </a:bodyPr>
          <a:lstStyle/>
          <a:p>
            <a:pPr marL="0" lvl="1"/>
            <a:r>
              <a:rPr lang="en-IN" sz="3000" b="1" dirty="0" smtClean="0">
                <a:solidFill>
                  <a:schemeClr val="accent6">
                    <a:lumMod val="75000"/>
                  </a:schemeClr>
                </a:solidFill>
                <a:latin typeface="Georgia" pitchFamily="18" charset="0"/>
              </a:rPr>
              <a:t>6</a:t>
            </a:r>
            <a:r>
              <a:rPr lang="en-IN" sz="3000" b="1" dirty="0" smtClean="0">
                <a:solidFill>
                  <a:schemeClr val="accent6">
                    <a:lumMod val="75000"/>
                  </a:schemeClr>
                </a:solidFill>
                <a:latin typeface="Georgia" pitchFamily="18" charset="0"/>
              </a:rPr>
              <a:t>. Testing Your Mobile App’s UI</a:t>
            </a:r>
          </a:p>
        </p:txBody>
      </p:sp>
      <p:sp>
        <p:nvSpPr>
          <p:cNvPr id="9" name="Subtitle 3"/>
          <p:cNvSpPr txBox="1">
            <a:spLocks/>
          </p:cNvSpPr>
          <p:nvPr/>
        </p:nvSpPr>
        <p:spPr>
          <a:xfrm>
            <a:off x="657252" y="3281378"/>
            <a:ext cx="678661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Do you need real user feedback on your app’s user interface? You may find </a:t>
            </a:r>
            <a:r>
              <a:rPr lang="en-IN" sz="2800" b="1" dirty="0" err="1" smtClean="0">
                <a:solidFill>
                  <a:schemeClr val="accent5">
                    <a:lumMod val="75000"/>
                  </a:schemeClr>
                </a:solidFill>
                <a:ea typeface="Verdana" pitchFamily="34" charset="0"/>
                <a:cs typeface="Verdana" pitchFamily="34" charset="0"/>
              </a:rPr>
              <a:t>crowdsourced</a:t>
            </a:r>
            <a:r>
              <a:rPr lang="en-IN" sz="2800" b="1" dirty="0" smtClean="0">
                <a:solidFill>
                  <a:schemeClr val="accent5">
                    <a:lumMod val="75000"/>
                  </a:schemeClr>
                </a:solidFill>
                <a:ea typeface="Verdana" pitchFamily="34" charset="0"/>
                <a:cs typeface="Verdana" pitchFamily="34" charset="0"/>
              </a:rPr>
              <a:t> testing an efficient way to smooth out your </a:t>
            </a:r>
            <a:r>
              <a:rPr lang="en-IN" sz="2800" b="1" dirty="0" err="1" smtClean="0">
                <a:solidFill>
                  <a:schemeClr val="accent5">
                    <a:lumMod val="75000"/>
                  </a:schemeClr>
                </a:solidFill>
                <a:ea typeface="Verdana" pitchFamily="34" charset="0"/>
                <a:cs typeface="Verdana" pitchFamily="34" charset="0"/>
              </a:rPr>
              <a:t>onboarding</a:t>
            </a:r>
            <a:r>
              <a:rPr lang="en-IN" sz="2800" b="1" dirty="0" smtClean="0">
                <a:solidFill>
                  <a:schemeClr val="accent5">
                    <a:lumMod val="75000"/>
                  </a:schemeClr>
                </a:solidFill>
                <a:ea typeface="Verdana" pitchFamily="34" charset="0"/>
                <a:cs typeface="Verdana" pitchFamily="34" charset="0"/>
              </a:rPr>
              <a:t> process.</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TotalTime>
  <Words>261</Words>
  <Application>Microsoft Office PowerPoint</Application>
  <PresentationFormat>On-screen Show (4:3)</PresentationFormat>
  <Paragraphs>20</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Ashish Nikhanj</dc:creator>
  <cp:lastModifiedBy>Ashish Nikhanj</cp:lastModifiedBy>
  <cp:revision>6</cp:revision>
  <dcterms:created xsi:type="dcterms:W3CDTF">2016-12-20T17:29:26Z</dcterms:created>
  <dcterms:modified xsi:type="dcterms:W3CDTF">2016-12-20T18:22:55Z</dcterms:modified>
</cp:coreProperties>
</file>